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48"/>
  </p:notesMasterIdLst>
  <p:sldIdLst>
    <p:sldId id="305" r:id="rId2"/>
    <p:sldId id="306" r:id="rId3"/>
    <p:sldId id="307" r:id="rId4"/>
    <p:sldId id="308" r:id="rId5"/>
    <p:sldId id="309" r:id="rId6"/>
    <p:sldId id="310" r:id="rId7"/>
    <p:sldId id="311" r:id="rId8"/>
    <p:sldId id="312" r:id="rId9"/>
    <p:sldId id="313" r:id="rId10"/>
    <p:sldId id="314" r:id="rId11"/>
    <p:sldId id="315" r:id="rId12"/>
    <p:sldId id="316" r:id="rId13"/>
    <p:sldId id="299" r:id="rId14"/>
    <p:sldId id="317" r:id="rId15"/>
    <p:sldId id="318" r:id="rId16"/>
    <p:sldId id="319" r:id="rId17"/>
    <p:sldId id="320" r:id="rId18"/>
    <p:sldId id="321" r:id="rId19"/>
    <p:sldId id="322" r:id="rId20"/>
    <p:sldId id="323" r:id="rId21"/>
    <p:sldId id="287" r:id="rId22"/>
    <p:sldId id="288" r:id="rId23"/>
    <p:sldId id="326" r:id="rId24"/>
    <p:sldId id="263" r:id="rId25"/>
    <p:sldId id="267" r:id="rId26"/>
    <p:sldId id="264" r:id="rId27"/>
    <p:sldId id="271" r:id="rId28"/>
    <p:sldId id="291" r:id="rId29"/>
    <p:sldId id="290" r:id="rId30"/>
    <p:sldId id="298" r:id="rId31"/>
    <p:sldId id="265" r:id="rId32"/>
    <p:sldId id="273" r:id="rId33"/>
    <p:sldId id="282" r:id="rId34"/>
    <p:sldId id="284" r:id="rId35"/>
    <p:sldId id="285" r:id="rId36"/>
    <p:sldId id="302" r:id="rId37"/>
    <p:sldId id="269" r:id="rId38"/>
    <p:sldId id="303" r:id="rId39"/>
    <p:sldId id="286" r:id="rId40"/>
    <p:sldId id="283" r:id="rId41"/>
    <p:sldId id="301" r:id="rId42"/>
    <p:sldId id="294" r:id="rId43"/>
    <p:sldId id="268" r:id="rId44"/>
    <p:sldId id="270" r:id="rId45"/>
    <p:sldId id="304" r:id="rId46"/>
    <p:sldId id="295"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955" autoAdjust="0"/>
  </p:normalViewPr>
  <p:slideViewPr>
    <p:cSldViewPr snapToGrid="0">
      <p:cViewPr varScale="1">
        <p:scale>
          <a:sx n="72" d="100"/>
          <a:sy n="72" d="100"/>
        </p:scale>
        <p:origin x="2228"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06.05.2018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a:p>
        </p:txBody>
      </p:sp>
    </p:spTree>
    <p:extLst>
      <p:ext uri="{BB962C8B-B14F-4D97-AF65-F5344CB8AC3E}">
        <p14:creationId xmlns:p14="http://schemas.microsoft.com/office/powerpoint/2010/main" val="38667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816571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26</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28</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3369820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33</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a:p>
        </p:txBody>
      </p:sp>
    </p:spTree>
    <p:extLst>
      <p:ext uri="{BB962C8B-B14F-4D97-AF65-F5344CB8AC3E}">
        <p14:creationId xmlns:p14="http://schemas.microsoft.com/office/powerpoint/2010/main" val="2979193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a:t>
            </a:r>
            <a:r>
              <a:rPr lang="de-DE" dirty="0" err="1"/>
              <a:t>MotioneyeOS</a:t>
            </a:r>
            <a:r>
              <a:rPr lang="de-DE" dirty="0"/>
              <a:t> einfach die Zugangsdaten zum Postfach hinterlegt werden.</a:t>
            </a:r>
          </a:p>
          <a:p>
            <a:r>
              <a:rPr lang="de-DE" dirty="0"/>
              <a:t>Alternativ kann ein HTTP-Request gesendet werden, um z.B. im SmartHome via </a:t>
            </a:r>
            <a:r>
              <a:rPr lang="de-DE" dirty="0" err="1"/>
              <a:t>openHAB</a:t>
            </a:r>
            <a:r>
              <a:rPr lang="de-DE" dirty="0"/>
              <a:t> ein Ereignis auszulösen (Licht, Klingel, etc.)</a:t>
            </a:r>
          </a:p>
          <a:p>
            <a:r>
              <a:rPr lang="de-DE" dirty="0"/>
              <a:t>Auf dem </a:t>
            </a:r>
            <a:r>
              <a:rPr lang="de-DE" dirty="0" err="1"/>
              <a:t>Raspi</a:t>
            </a:r>
            <a:r>
              <a:rPr lang="de-DE" dirty="0"/>
              <a:t>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a:t>
            </a:r>
            <a:r>
              <a:rPr lang="de-DE" dirty="0" err="1"/>
              <a:t>motioneyeOS</a:t>
            </a:r>
            <a:r>
              <a:rPr lang="de-DE" dirty="0"/>
              <a:t>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38</a:t>
            </a:fld>
            <a:endParaRPr lang="de-DE"/>
          </a:p>
        </p:txBody>
      </p:sp>
    </p:spTree>
    <p:extLst>
      <p:ext uri="{BB962C8B-B14F-4D97-AF65-F5344CB8AC3E}">
        <p14:creationId xmlns:p14="http://schemas.microsoft.com/office/powerpoint/2010/main" val="11269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Babyphone sind teuer</a:t>
            </a:r>
          </a:p>
          <a:p>
            <a:r>
              <a:rPr lang="de-DE" dirty="0"/>
              <a:t>Deluxe-Ausstattung mit Video / Bewegungserkennung, Audio / Geräuscherkennung, Temperaturmessung</a:t>
            </a:r>
          </a:p>
          <a:p>
            <a:endParaRPr lang="de-DE" dirty="0"/>
          </a:p>
          <a:p>
            <a:r>
              <a:rPr lang="de-DE" dirty="0"/>
              <a:t>Kann das der </a:t>
            </a:r>
            <a:r>
              <a:rPr lang="de-DE" dirty="0" err="1"/>
              <a:t>Raspi</a:t>
            </a:r>
            <a:r>
              <a:rPr lang="de-DE" dirty="0"/>
              <a:t> auch?</a:t>
            </a:r>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a:p>
        </p:txBody>
      </p:sp>
    </p:spTree>
    <p:extLst>
      <p:ext uri="{BB962C8B-B14F-4D97-AF65-F5344CB8AC3E}">
        <p14:creationId xmlns:p14="http://schemas.microsoft.com/office/powerpoint/2010/main" val="258233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Größte Powerbank in einschlägigen Onlineshops zu akzeptablem Preis 13 000 </a:t>
            </a:r>
            <a:r>
              <a:rPr lang="de-DE" dirty="0" err="1"/>
              <a:t>mAh</a:t>
            </a:r>
            <a:r>
              <a:rPr lang="de-DE" dirty="0"/>
              <a:t>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a:p>
        </p:txBody>
      </p:sp>
    </p:spTree>
    <p:extLst>
      <p:ext uri="{BB962C8B-B14F-4D97-AF65-F5344CB8AC3E}">
        <p14:creationId xmlns:p14="http://schemas.microsoft.com/office/powerpoint/2010/main" val="161230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a:p>
        </p:txBody>
      </p:sp>
    </p:spTree>
    <p:extLst>
      <p:ext uri="{BB962C8B-B14F-4D97-AF65-F5344CB8AC3E}">
        <p14:creationId xmlns:p14="http://schemas.microsoft.com/office/powerpoint/2010/main" val="2851360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&gt;50h = &gt;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a:t>Alle Links hier vom 4.5.18</a:t>
            </a:r>
          </a:p>
          <a:p>
            <a:endParaRPr lang="de-DE" dirty="0"/>
          </a:p>
          <a:p>
            <a:r>
              <a:rPr lang="de-DE" dirty="0"/>
              <a:t>Vergleiche Vorgefertigte </a:t>
            </a:r>
            <a:r>
              <a:rPr lang="de-DE" dirty="0" err="1"/>
              <a:t>Raspi</a:t>
            </a:r>
            <a:r>
              <a:rPr lang="de-DE" dirty="0"/>
              <a:t>-Wildkamera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44</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14</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a:p>
            <a:endParaRPr lang="de-DE" dirty="0"/>
          </a:p>
          <a:p>
            <a:r>
              <a:rPr lang="de-DE" dirty="0"/>
              <a:t>Dateien im </a:t>
            </a:r>
            <a:r>
              <a:rPr lang="de-DE" dirty="0" err="1"/>
              <a:t>Github-Repo</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a:p>
        </p:txBody>
      </p:sp>
    </p:spTree>
    <p:extLst>
      <p:ext uri="{BB962C8B-B14F-4D97-AF65-F5344CB8AC3E}">
        <p14:creationId xmlns:p14="http://schemas.microsoft.com/office/powerpoint/2010/main" val="828823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regelmäßig die Netzwerke und damit die IP-Bereiche wechselt, ist eine feste IP-Adresse nicht immer möglich.</a:t>
            </a:r>
          </a:p>
          <a:p>
            <a:r>
              <a:rPr lang="de-DE" dirty="0"/>
              <a:t>Daher muss die IP-Adress-Vergabe über DHCP laufen. Damit man trotzdem in der Lage ist, seinen </a:t>
            </a:r>
            <a:r>
              <a:rPr lang="de-DE" dirty="0" err="1"/>
              <a:t>Raspi</a:t>
            </a:r>
            <a:r>
              <a:rPr lang="de-DE" dirty="0"/>
              <a:t> zu erreichen, kann dieser CRON-Job hilfreich sein</a:t>
            </a:r>
          </a:p>
          <a:p>
            <a:r>
              <a:rPr lang="de-DE" dirty="0"/>
              <a:t>Er sendet die lokale IP-Adresse an den </a:t>
            </a:r>
            <a:r>
              <a:rPr lang="de-DE" dirty="0" err="1"/>
              <a:t>FreeDNS</a:t>
            </a:r>
            <a:r>
              <a:rPr lang="de-DE" dirty="0"/>
              <a:t>-Service von Afraid.org, sodass der zuvor festgelegte Name auf die neue IP-Adresse gemappt wird.</a:t>
            </a:r>
          </a:p>
          <a:p>
            <a:endParaRPr lang="de-DE" dirty="0"/>
          </a:p>
          <a:p>
            <a:r>
              <a:rPr lang="de-DE" dirty="0"/>
              <a:t>Wir haben das mit dem o.g. Aufruf und unserer Adresse </a:t>
            </a:r>
            <a:r>
              <a:rPr lang="de-DE" sz="1200" kern="1200" dirty="0">
                <a:solidFill>
                  <a:schemeClr val="tx1"/>
                </a:solidFill>
                <a:latin typeface="+mn-lt"/>
                <a:ea typeface="+mn-ea"/>
                <a:cs typeface="+mn-cs"/>
              </a:rPr>
              <a:t>nachtsicht.mooo.com getestet.</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a:p>
        </p:txBody>
      </p:sp>
    </p:spTree>
    <p:extLst>
      <p:ext uri="{BB962C8B-B14F-4D97-AF65-F5344CB8AC3E}">
        <p14:creationId xmlns:p14="http://schemas.microsoft.com/office/powerpoint/2010/main" val="1888964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5/6/2018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a16="http://schemas.microsoft.com/office/drawing/2014/main"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a:t>
            </a:r>
            <a:r>
              <a:rPr lang="de-DE" sz="1200" dirty="0" err="1"/>
              <a:t>Phrood</a:t>
            </a:r>
            <a:r>
              <a:rPr lang="de-DE" sz="1200" dirty="0"/>
              <a:t> / </a:t>
            </a:r>
            <a:r>
              <a:rPr lang="de-DE" sz="1200" dirty="0" err="1"/>
              <a:t>Anony</a:t>
            </a:r>
            <a:r>
              <a:rPr lang="de-DE" sz="1200" dirty="0"/>
              <a:t> - Horst Frank, </a:t>
            </a:r>
            <a:r>
              <a:rPr lang="de-DE" sz="1200" dirty="0" err="1"/>
              <a:t>Jailbird</a:t>
            </a:r>
            <a:r>
              <a:rPr lang="de-DE" sz="1200" dirty="0"/>
              <a:t> and </a:t>
            </a:r>
            <a:r>
              <a:rPr lang="de-DE" sz="1200" dirty="0" err="1"/>
              <a:t>Phrood</a:t>
            </a:r>
            <a:r>
              <a:rPr lang="de-DE" sz="1200" dirty="0"/>
              <a:t>,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7C1B0-1F3A-4EA5-86E2-16DD5868587B}"/>
              </a:ext>
            </a:extLst>
          </p:cNvPr>
          <p:cNvSpPr>
            <a:spLocks noGrp="1"/>
          </p:cNvSpPr>
          <p:nvPr>
            <p:ph type="title"/>
          </p:nvPr>
        </p:nvSpPr>
        <p:spPr/>
        <p:txBody>
          <a:bodyPr/>
          <a:lstStyle/>
          <a:p>
            <a:r>
              <a:rPr lang="de-DE" dirty="0"/>
              <a:t>Video: Vergleich IR / </a:t>
            </a:r>
            <a:r>
              <a:rPr lang="de-DE" dirty="0" err="1"/>
              <a:t>NoIR</a:t>
            </a:r>
            <a:r>
              <a:rPr lang="de-DE" dirty="0"/>
              <a:t> </a:t>
            </a:r>
            <a:r>
              <a:rPr lang="de-DE" dirty="0" err="1"/>
              <a:t>Camera</a:t>
            </a:r>
            <a:endParaRPr lang="de-DE" dirty="0"/>
          </a:p>
        </p:txBody>
      </p:sp>
      <p:sp>
        <p:nvSpPr>
          <p:cNvPr id="3" name="Inhaltsplatzhalter 2">
            <a:extLst>
              <a:ext uri="{FF2B5EF4-FFF2-40B4-BE49-F238E27FC236}">
                <a16:creationId xmlns:a16="http://schemas.microsoft.com/office/drawing/2014/main" id="{58A14A2F-02AB-42A0-936A-95E1E3B33BAB}"/>
              </a:ext>
            </a:extLst>
          </p:cNvPr>
          <p:cNvSpPr>
            <a:spLocks noGrp="1"/>
          </p:cNvSpPr>
          <p:nvPr>
            <p:ph idx="1"/>
          </p:nvPr>
        </p:nvSpPr>
        <p:spPr/>
        <p:txBody>
          <a:bodyPr/>
          <a:lstStyle/>
          <a:p>
            <a:endParaRPr lang="de-DE" dirty="0"/>
          </a:p>
          <a:p>
            <a:endParaRPr lang="de-DE" dirty="0"/>
          </a:p>
          <a:p>
            <a:endParaRPr lang="de-DE" dirty="0"/>
          </a:p>
          <a:p>
            <a:endParaRPr lang="de-DE" dirty="0"/>
          </a:p>
          <a:p>
            <a:endParaRPr lang="de-DE" dirty="0"/>
          </a:p>
          <a:p>
            <a:r>
              <a:rPr lang="de-DE" dirty="0"/>
              <a:t>https://youtu.be/lP-QQGxm2Y0</a:t>
            </a:r>
          </a:p>
        </p:txBody>
      </p:sp>
      <p:pic>
        <p:nvPicPr>
          <p:cNvPr id="4" name="Grafik 3">
            <a:extLst>
              <a:ext uri="{FF2B5EF4-FFF2-40B4-BE49-F238E27FC236}">
                <a16:creationId xmlns:a16="http://schemas.microsoft.com/office/drawing/2014/main" id="{8286ECBF-1488-4413-908E-6A9BADE5D6E1}"/>
              </a:ext>
            </a:extLst>
          </p:cNvPr>
          <p:cNvPicPr>
            <a:picLocks noChangeAspect="1"/>
          </p:cNvPicPr>
          <p:nvPr/>
        </p:nvPicPr>
        <p:blipFill>
          <a:blip r:embed="rId2"/>
          <a:stretch>
            <a:fillRect/>
          </a:stretch>
        </p:blipFill>
        <p:spPr>
          <a:xfrm>
            <a:off x="2430684" y="2100157"/>
            <a:ext cx="4050406" cy="2969556"/>
          </a:xfrm>
          <a:prstGeom prst="rect">
            <a:avLst/>
          </a:prstGeom>
        </p:spPr>
      </p:pic>
    </p:spTree>
    <p:extLst>
      <p:ext uri="{BB962C8B-B14F-4D97-AF65-F5344CB8AC3E}">
        <p14:creationId xmlns:p14="http://schemas.microsoft.com/office/powerpoint/2010/main" val="2831953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a16="http://schemas.microsoft.com/office/drawing/2014/main"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motion</a:t>
            </a:r>
            <a:r>
              <a:rPr lang="de-DE" dirty="0"/>
              <a:t>, </a:t>
            </a:r>
            <a:r>
              <a:rPr lang="de-DE" dirty="0" err="1"/>
              <a:t>motioneye</a:t>
            </a:r>
            <a:r>
              <a:rPr lang="de-DE" dirty="0"/>
              <a:t> und </a:t>
            </a:r>
            <a:r>
              <a:rPr lang="de-DE" dirty="0" err="1"/>
              <a:t>motioneyeOS</a:t>
            </a:r>
            <a:endParaRPr lang="de-DE" dirty="0"/>
          </a:p>
        </p:txBody>
      </p:sp>
      <p:sp>
        <p:nvSpPr>
          <p:cNvPr id="2" name="Textplatzhalter 1">
            <a:extLst>
              <a:ext uri="{FF2B5EF4-FFF2-40B4-BE49-F238E27FC236}">
                <a16:creationId xmlns:a16="http://schemas.microsoft.com/office/drawing/2014/main" id="{BC522B00-9886-4ECD-91BF-A33CF7F0E0A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027822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a:t>
            </a:r>
            <a:r>
              <a:rPr lang="de-DE" dirty="0" err="1"/>
              <a:t>motion</a:t>
            </a:r>
            <a:endParaRPr lang="de-DE" dirty="0"/>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normAutofit/>
          </a:bodyPr>
          <a:lstStyle/>
          <a:p>
            <a:r>
              <a:rPr lang="de-DE" dirty="0"/>
              <a:t>Paket zur Einrichtung von </a:t>
            </a:r>
            <a:r>
              <a:rPr lang="de-DE" dirty="0" err="1"/>
              <a:t>Videostreams</a:t>
            </a:r>
            <a:r>
              <a:rPr lang="de-DE" dirty="0"/>
              <a:t> </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1323056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motioneye</a:t>
            </a:r>
            <a:endParaRPr lang="de-DE" dirty="0"/>
          </a:p>
        </p:txBody>
      </p:sp>
      <p:sp>
        <p:nvSpPr>
          <p:cNvPr id="3" name="Inhaltsplatzhalter 2"/>
          <p:cNvSpPr>
            <a:spLocks noGrp="1"/>
          </p:cNvSpPr>
          <p:nvPr>
            <p:ph idx="1"/>
          </p:nvPr>
        </p:nvSpPr>
        <p:spPr/>
        <p:txBody>
          <a:bodyPr/>
          <a:lstStyle/>
          <a:p>
            <a:r>
              <a:rPr lang="de-DE" dirty="0"/>
              <a:t>Webbasiertes Frontend für </a:t>
            </a:r>
            <a:r>
              <a:rPr lang="de-DE" dirty="0" err="1"/>
              <a:t>motion</a:t>
            </a:r>
            <a:endParaRPr lang="de-DE" dirty="0"/>
          </a:p>
          <a:p>
            <a:r>
              <a:rPr lang="de-DE" dirty="0"/>
              <a:t>Einstellung und Bedienung der Kameras über Webanwendung</a:t>
            </a:r>
          </a:p>
        </p:txBody>
      </p:sp>
    </p:spTree>
    <p:extLst>
      <p:ext uri="{BB962C8B-B14F-4D97-AF65-F5344CB8AC3E}">
        <p14:creationId xmlns:p14="http://schemas.microsoft.com/office/powerpoint/2010/main" val="4240939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Eigenständiges Betriebssystem</a:t>
            </a:r>
          </a:p>
          <a:p>
            <a:r>
              <a:rPr lang="de-DE" dirty="0"/>
              <a:t>Verwendet </a:t>
            </a:r>
            <a:r>
              <a:rPr lang="de-DE" dirty="0" err="1"/>
              <a:t>motioneye</a:t>
            </a:r>
            <a:r>
              <a:rPr lang="de-DE" dirty="0"/>
              <a:t> Weboberfläche</a:t>
            </a:r>
          </a:p>
        </p:txBody>
      </p:sp>
    </p:spTree>
    <p:extLst>
      <p:ext uri="{BB962C8B-B14F-4D97-AF65-F5344CB8AC3E}">
        <p14:creationId xmlns:p14="http://schemas.microsoft.com/office/powerpoint/2010/main" val="223706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br>
              <a:rPr lang="de-DE" dirty="0"/>
            </a:br>
            <a:r>
              <a:rPr lang="de-DE" dirty="0"/>
              <a:t>Installation</a:t>
            </a:r>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Download der neusten Version von</a:t>
            </a:r>
          </a:p>
          <a:p>
            <a:pPr lvl="1"/>
            <a:r>
              <a:rPr lang="de-DE" dirty="0"/>
              <a:t>https://github.com/ccrisan/motioneyeos/releases</a:t>
            </a:r>
          </a:p>
          <a:p>
            <a:pPr lvl="1"/>
            <a:r>
              <a:rPr lang="de-DE" dirty="0"/>
              <a:t>Präfix: </a:t>
            </a:r>
            <a:r>
              <a:rPr lang="de-DE" dirty="0" err="1"/>
              <a:t>motioneyeos-raspberrypi</a:t>
            </a:r>
            <a:endParaRPr lang="de-DE" dirty="0"/>
          </a:p>
          <a:p>
            <a:r>
              <a:rPr lang="de-DE" dirty="0"/>
              <a:t>Schreiben des Images auf die SD Karte</a:t>
            </a:r>
          </a:p>
          <a:p>
            <a:r>
              <a:rPr lang="de-DE" dirty="0"/>
              <a:t>SD Karte, Netzwerkkabel und Kamera anschließen</a:t>
            </a:r>
          </a:p>
          <a:p>
            <a:r>
              <a:rPr lang="de-DE" dirty="0" err="1"/>
              <a:t>Raspberry</a:t>
            </a:r>
            <a:r>
              <a:rPr lang="de-DE" dirty="0"/>
              <a:t>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idx="1"/>
          </p:nvPr>
        </p:nvSpPr>
        <p:spPr/>
        <p:txBody>
          <a:bodyPr/>
          <a:lstStyle/>
          <a:p>
            <a:r>
              <a:rPr lang="de-DE" dirty="0"/>
              <a:t>Markanalyse</a:t>
            </a:r>
          </a:p>
          <a:p>
            <a:r>
              <a:rPr lang="de-DE" dirty="0"/>
              <a:t>Verwendete Bauteile</a:t>
            </a:r>
          </a:p>
          <a:p>
            <a:r>
              <a:rPr lang="de-DE" dirty="0" err="1"/>
              <a:t>motion</a:t>
            </a:r>
            <a:r>
              <a:rPr lang="de-DE" dirty="0"/>
              <a:t>, </a:t>
            </a:r>
            <a:r>
              <a:rPr lang="de-DE" dirty="0" err="1"/>
              <a:t>motioneye</a:t>
            </a:r>
            <a:r>
              <a:rPr lang="de-DE" dirty="0"/>
              <a:t> und </a:t>
            </a:r>
            <a:r>
              <a:rPr lang="de-DE" dirty="0" err="1"/>
              <a:t>motioneyeOS</a:t>
            </a:r>
            <a:endParaRPr lang="de-DE" dirty="0"/>
          </a:p>
          <a:p>
            <a:r>
              <a:rPr lang="de-DE" dirty="0"/>
              <a:t>Live-Demo</a:t>
            </a:r>
          </a:p>
          <a:p>
            <a:r>
              <a:rPr lang="de-DE" dirty="0"/>
              <a:t>Bewertung</a:t>
            </a:r>
          </a:p>
          <a:p>
            <a:r>
              <a:rPr lang="de-DE" dirty="0"/>
              <a:t>Anwendungsbereiche &amp; Erweiterungsideen</a:t>
            </a:r>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a:xfrm>
            <a:off x="982133" y="2667000"/>
            <a:ext cx="7704667" cy="3332816"/>
          </a:xfrm>
        </p:spPr>
        <p:txBody>
          <a:bodyPr/>
          <a:lstStyle/>
          <a:p>
            <a:r>
              <a:rPr lang="de-DE" dirty="0">
                <a:highlight>
                  <a:srgbClr val="FFFF00"/>
                </a:highlight>
              </a:rPr>
              <a:t>Bewegungserkennung, wie funktioniert es?</a:t>
            </a:r>
          </a:p>
          <a:p>
            <a:r>
              <a:rPr lang="de-DE" dirty="0">
                <a:highlight>
                  <a:srgbClr val="FFFF00"/>
                </a:highlight>
              </a:rPr>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1106913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a16="http://schemas.microsoft.com/office/drawing/2014/main"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IR-„Scheinwerfer“ notwendig?</a:t>
            </a:r>
          </a:p>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758659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a16="http://schemas.microsoft.com/office/drawing/2014/main"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4" name="Grafik 3">
            <a:extLst>
              <a:ext uri="{FF2B5EF4-FFF2-40B4-BE49-F238E27FC236}">
                <a16:creationId xmlns:a16="http://schemas.microsoft.com/office/drawing/2014/main" id="{3A38A91C-0589-4EF3-B611-55B8604C4811}"/>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a16="http://schemas.microsoft.com/office/drawing/2014/main"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a16="http://schemas.microsoft.com/office/drawing/2014/main" id="{BE93F23D-D7A7-436F-8C6C-68BC3E816C27}"/>
              </a:ext>
            </a:extLst>
          </p:cNvPr>
          <p:cNvPicPr>
            <a:picLocks noChangeAspect="1"/>
          </p:cNvPicPr>
          <p:nvPr/>
        </p:nvPicPr>
        <p:blipFill rotWithShape="1">
          <a:blip r:embed="rId2"/>
          <a:srcRect l="4657" b="12440"/>
          <a:stretch/>
        </p:blipFill>
        <p:spPr>
          <a:xfrm>
            <a:off x="5439846" y="1782501"/>
            <a:ext cx="3596230" cy="4953965"/>
          </a:xfrm>
          <a:prstGeom prst="rect">
            <a:avLst/>
          </a:prstGeom>
        </p:spPr>
      </p:pic>
      <p:pic>
        <p:nvPicPr>
          <p:cNvPr id="9" name="Grafik 8">
            <a:extLst>
              <a:ext uri="{FF2B5EF4-FFF2-40B4-BE49-F238E27FC236}">
                <a16:creationId xmlns:a16="http://schemas.microsoft.com/office/drawing/2014/main" id="{D6E29C6E-D5BB-426B-A4C3-B426CCA05651}"/>
              </a:ext>
            </a:extLst>
          </p:cNvPr>
          <p:cNvPicPr>
            <a:picLocks noChangeAspect="1"/>
          </p:cNvPicPr>
          <p:nvPr/>
        </p:nvPicPr>
        <p:blipFill rotWithShape="1">
          <a:blip r:embed="rId3"/>
          <a:srcRect r="16804" b="12514"/>
          <a:stretch/>
        </p:blipFill>
        <p:spPr>
          <a:xfrm>
            <a:off x="1414401" y="3115709"/>
            <a:ext cx="3921242" cy="2915758"/>
          </a:xfrm>
          <a:prstGeom prst="rect">
            <a:avLst/>
          </a:prstGeom>
        </p:spPr>
      </p:pic>
      <p:sp>
        <p:nvSpPr>
          <p:cNvPr id="10" name="Inhaltsplatzhalter 2">
            <a:extLst>
              <a:ext uri="{FF2B5EF4-FFF2-40B4-BE49-F238E27FC236}">
                <a16:creationId xmlns:a16="http://schemas.microsoft.com/office/drawing/2014/main"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a16="http://schemas.microsoft.com/office/drawing/2014/main"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a16="http://schemas.microsoft.com/office/drawing/2014/main"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2"/>
          <a:stretch>
            <a:fillRect/>
          </a:stretch>
        </p:blipFill>
        <p:spPr>
          <a:xfrm>
            <a:off x="5062022" y="4489039"/>
            <a:ext cx="3885701" cy="2187895"/>
          </a:xfrm>
          <a:prstGeom prst="rect">
            <a:avLst/>
          </a:prstGeom>
        </p:spPr>
      </p:pic>
      <p:pic>
        <p:nvPicPr>
          <p:cNvPr id="4" name="Grafik 3">
            <a:extLst>
              <a:ext uri="{FF2B5EF4-FFF2-40B4-BE49-F238E27FC236}">
                <a16:creationId xmlns:a16="http://schemas.microsoft.com/office/drawing/2014/main" id="{B87518C2-8D3E-49BC-B412-91C15B57433A}"/>
              </a:ext>
            </a:extLst>
          </p:cNvPr>
          <p:cNvPicPr>
            <a:picLocks noChangeAspect="1"/>
          </p:cNvPicPr>
          <p:nvPr/>
        </p:nvPicPr>
        <p:blipFill rotWithShape="1">
          <a:blip r:embed="rId3"/>
          <a:srcRect l="22620"/>
          <a:stretch/>
        </p:blipFill>
        <p:spPr>
          <a:xfrm>
            <a:off x="979911" y="3525843"/>
            <a:ext cx="4082112" cy="2348542"/>
          </a:xfrm>
          <a:prstGeom prst="rect">
            <a:avLst/>
          </a:prstGeom>
        </p:spPr>
      </p:pic>
      <p:pic>
        <p:nvPicPr>
          <p:cNvPr id="10" name="Grafik 9">
            <a:extLst>
              <a:ext uri="{FF2B5EF4-FFF2-40B4-BE49-F238E27FC236}">
                <a16:creationId xmlns:a16="http://schemas.microsoft.com/office/drawing/2014/main" id="{2F3591E1-EDBD-417D-BAA0-FEF21093F5F4}"/>
              </a:ext>
            </a:extLst>
          </p:cNvPr>
          <p:cNvPicPr>
            <a:picLocks noChangeAspect="1"/>
          </p:cNvPicPr>
          <p:nvPr/>
        </p:nvPicPr>
        <p:blipFill rotWithShape="1">
          <a:blip r:embed="rId3"/>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a16="http://schemas.microsoft.com/office/drawing/2014/main"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a16="http://schemas.microsoft.com/office/drawing/2014/main"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Babyphone</a:t>
            </a:r>
          </a:p>
        </p:txBody>
      </p:sp>
      <p:pic>
        <p:nvPicPr>
          <p:cNvPr id="4" name="Grafik 3">
            <a:extLst>
              <a:ext uri="{FF2B5EF4-FFF2-40B4-BE49-F238E27FC236}">
                <a16:creationId xmlns:a16="http://schemas.microsoft.com/office/drawing/2014/main"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a16="http://schemas.microsoft.com/office/drawing/2014/main"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r>
              <a:rPr lang="de-DE" dirty="0"/>
              <a:t>Amateur vs. Professionell</a:t>
            </a:r>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414160085"/>
              </p:ext>
            </p:extLst>
          </p:nvPr>
        </p:nvGraphicFramePr>
        <p:xfrm>
          <a:off x="1696453" y="1854200"/>
          <a:ext cx="7168146" cy="4559300"/>
        </p:xfrm>
        <a:graphic>
          <a:graphicData uri="http://schemas.openxmlformats.org/drawingml/2006/table">
            <a:tbl>
              <a:tblPr firstRow="1" bandRow="1">
                <a:tableStyleId>{5C22544A-7EE6-4342-B048-85BDC9FD1C3A}</a:tableStyleId>
              </a:tblPr>
              <a:tblGrid>
                <a:gridCol w="1588168">
                  <a:extLst>
                    <a:ext uri="{9D8B030D-6E8A-4147-A177-3AD203B41FA5}">
                      <a16:colId xmlns:a16="http://schemas.microsoft.com/office/drawing/2014/main" val="20000"/>
                    </a:ext>
                  </a:extLst>
                </a:gridCol>
                <a:gridCol w="2715474">
                  <a:extLst>
                    <a:ext uri="{9D8B030D-6E8A-4147-A177-3AD203B41FA5}">
                      <a16:colId xmlns:a16="http://schemas.microsoft.com/office/drawing/2014/main" val="20001"/>
                    </a:ext>
                  </a:extLst>
                </a:gridCol>
                <a:gridCol w="2864504">
                  <a:extLst>
                    <a:ext uri="{9D8B030D-6E8A-4147-A177-3AD203B41FA5}">
                      <a16:colId xmlns:a16="http://schemas.microsoft.com/office/drawing/2014/main" val="20002"/>
                    </a:ext>
                  </a:extLst>
                </a:gridCol>
              </a:tblGrid>
              <a:tr h="643655">
                <a:tc>
                  <a:txBody>
                    <a:bodyPr/>
                    <a:lstStyle/>
                    <a:p>
                      <a:endParaRPr lang="de-DE" dirty="0"/>
                    </a:p>
                  </a:txBody>
                  <a:tcPr/>
                </a:tc>
                <a:tc>
                  <a:txBody>
                    <a:bodyPr/>
                    <a:lstStyle/>
                    <a:p>
                      <a:r>
                        <a:rPr lang="de-DE" dirty="0"/>
                        <a:t>Amateur</a:t>
                      </a:r>
                    </a:p>
                  </a:txBody>
                  <a:tcPr/>
                </a:tc>
                <a:tc>
                  <a:txBody>
                    <a:bodyPr/>
                    <a:lstStyle/>
                    <a:p>
                      <a:r>
                        <a:rPr lang="de-DE" dirty="0"/>
                        <a:t>Professionell</a:t>
                      </a:r>
                    </a:p>
                  </a:txBody>
                  <a:tcPr/>
                </a:tc>
                <a:extLst>
                  <a:ext uri="{0D108BD9-81ED-4DB2-BD59-A6C34878D82A}">
                    <a16:rowId xmlns:a16="http://schemas.microsoft.com/office/drawing/2014/main" val="10000"/>
                  </a:ext>
                </a:extLst>
              </a:tr>
              <a:tr h="1110967">
                <a:tc>
                  <a:txBody>
                    <a:bodyPr/>
                    <a:lstStyle/>
                    <a:p>
                      <a:r>
                        <a:rPr lang="de-DE" dirty="0"/>
                        <a:t>Funktionen</a:t>
                      </a:r>
                    </a:p>
                  </a:txBody>
                  <a:tcPr/>
                </a:tc>
                <a:tc>
                  <a:txBody>
                    <a:bodyPr/>
                    <a:lstStyle/>
                    <a:p>
                      <a:r>
                        <a:rPr lang="de-DE" dirty="0"/>
                        <a:t>Neigungssteuerung</a:t>
                      </a:r>
                    </a:p>
                    <a:p>
                      <a:r>
                        <a:rPr lang="de-DE" dirty="0"/>
                        <a:t>Eingebautes IR Licht</a:t>
                      </a:r>
                    </a:p>
                    <a:p>
                      <a:r>
                        <a:rPr lang="de-DE" dirty="0"/>
                        <a:t>Bewegungssensoren</a:t>
                      </a:r>
                    </a:p>
                  </a:txBody>
                  <a:tcPr/>
                </a:tc>
                <a:tc>
                  <a:txBody>
                    <a:bodyPr/>
                    <a:lstStyle/>
                    <a:p>
                      <a:r>
                        <a:rPr lang="de-DE" dirty="0"/>
                        <a:t>Besonders stabile Konstruktion</a:t>
                      </a:r>
                    </a:p>
                    <a:p>
                      <a:endParaRPr lang="de-DE" dirty="0"/>
                    </a:p>
                  </a:txBody>
                  <a:tcPr/>
                </a:tc>
                <a:extLst>
                  <a:ext uri="{0D108BD9-81ED-4DB2-BD59-A6C34878D82A}">
                    <a16:rowId xmlns:a16="http://schemas.microsoft.com/office/drawing/2014/main" val="10001"/>
                  </a:ext>
                </a:extLst>
              </a:tr>
              <a:tr h="404378">
                <a:tc>
                  <a:txBody>
                    <a:bodyPr/>
                    <a:lstStyle/>
                    <a:p>
                      <a:r>
                        <a:rPr lang="de-DE" dirty="0"/>
                        <a:t>Auflösung</a:t>
                      </a:r>
                    </a:p>
                  </a:txBody>
                  <a:tcPr/>
                </a:tc>
                <a:tc>
                  <a:txBody>
                    <a:bodyPr/>
                    <a:lstStyle/>
                    <a:p>
                      <a:r>
                        <a:rPr lang="de-DE" baseline="0" dirty="0"/>
                        <a:t>bis </a:t>
                      </a:r>
                      <a:r>
                        <a:rPr lang="de-DE" dirty="0"/>
                        <a:t>1080p</a:t>
                      </a:r>
                    </a:p>
                  </a:txBody>
                  <a:tcPr/>
                </a:tc>
                <a:tc>
                  <a:txBody>
                    <a:bodyPr/>
                    <a:lstStyle/>
                    <a:p>
                      <a:r>
                        <a:rPr lang="de-DE" dirty="0"/>
                        <a:t>bis 4K</a:t>
                      </a:r>
                    </a:p>
                  </a:txBody>
                  <a:tcPr/>
                </a:tc>
                <a:extLst>
                  <a:ext uri="{0D108BD9-81ED-4DB2-BD59-A6C34878D82A}">
                    <a16:rowId xmlns:a16="http://schemas.microsoft.com/office/drawing/2014/main" val="10002"/>
                  </a:ext>
                </a:extLst>
              </a:tr>
              <a:tr h="1955800">
                <a:tc>
                  <a:txBody>
                    <a:bodyPr/>
                    <a:lstStyle/>
                    <a:p>
                      <a:r>
                        <a:rPr lang="de-DE" dirty="0"/>
                        <a:t>Einbindung/ Konfiguration</a:t>
                      </a:r>
                    </a:p>
                  </a:txBody>
                  <a:tcPr/>
                </a:tc>
                <a:tc>
                  <a:txBody>
                    <a:bodyPr/>
                    <a:lstStyle/>
                    <a:p>
                      <a:r>
                        <a:rPr lang="de-DE" dirty="0"/>
                        <a:t>Kabellose Verbindung</a:t>
                      </a:r>
                    </a:p>
                    <a:p>
                      <a:r>
                        <a:rPr lang="de-DE" dirty="0"/>
                        <a:t>Eigene Apps</a:t>
                      </a:r>
                    </a:p>
                    <a:p>
                      <a:r>
                        <a:rPr lang="de-DE" dirty="0"/>
                        <a:t>Meist</a:t>
                      </a:r>
                      <a:r>
                        <a:rPr lang="de-DE" baseline="0" dirty="0"/>
                        <a:t> eigenes System</a:t>
                      </a:r>
                    </a:p>
                    <a:p>
                      <a:endParaRPr lang="de-DE" dirty="0"/>
                    </a:p>
                  </a:txBody>
                  <a:tcPr/>
                </a:tc>
                <a:tc>
                  <a:txBody>
                    <a:bodyPr/>
                    <a:lstStyle/>
                    <a:p>
                      <a:r>
                        <a:rPr lang="de-DE" dirty="0"/>
                        <a:t>Oft Kabelgebunden</a:t>
                      </a:r>
                    </a:p>
                  </a:txBody>
                  <a:tcPr/>
                </a:tc>
                <a:extLst>
                  <a:ext uri="{0D108BD9-81ED-4DB2-BD59-A6C34878D82A}">
                    <a16:rowId xmlns:a16="http://schemas.microsoft.com/office/drawing/2014/main" val="10003"/>
                  </a:ext>
                </a:extLst>
              </a:tr>
              <a:tr h="444500">
                <a:tc>
                  <a:txBody>
                    <a:bodyPr/>
                    <a:lstStyle/>
                    <a:p>
                      <a:r>
                        <a:rPr lang="de-DE" dirty="0"/>
                        <a:t>Preis</a:t>
                      </a:r>
                    </a:p>
                  </a:txBody>
                  <a:tcPr/>
                </a:tc>
                <a:tc>
                  <a:txBody>
                    <a:bodyPr/>
                    <a:lstStyle/>
                    <a:p>
                      <a:r>
                        <a:rPr lang="de-DE" dirty="0"/>
                        <a:t>50 -150 €</a:t>
                      </a:r>
                    </a:p>
                  </a:txBody>
                  <a:tcPr/>
                </a:tc>
                <a:tc>
                  <a:txBody>
                    <a:bodyPr/>
                    <a:lstStyle/>
                    <a:p>
                      <a:r>
                        <a:rPr lang="de-DE" dirty="0"/>
                        <a:t>&gt; 500 €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err="1"/>
              <a:t>aplay</a:t>
            </a:r>
            <a:endParaRPr lang="de-DE" i="1" dirty="0"/>
          </a:p>
          <a:p>
            <a:r>
              <a:rPr lang="de-DE" dirty="0"/>
              <a:t>Audio aufnehmen: </a:t>
            </a:r>
            <a:r>
              <a:rPr lang="de-DE" i="1" dirty="0" err="1"/>
              <a:t>arecord</a:t>
            </a:r>
            <a:endParaRPr lang="de-DE" i="1" dirty="0"/>
          </a:p>
          <a:p>
            <a:r>
              <a:rPr lang="de-DE" dirty="0"/>
              <a:t>Geräuscherkennung von </a:t>
            </a:r>
            <a:r>
              <a:rPr lang="de-DE" dirty="0" err="1"/>
              <a:t>Mornati</a:t>
            </a:r>
            <a:endParaRPr lang="de-DE" dirty="0"/>
          </a:p>
        </p:txBody>
      </p:sp>
      <p:pic>
        <p:nvPicPr>
          <p:cNvPr id="3" name="Grafik 2">
            <a:extLst>
              <a:ext uri="{FF2B5EF4-FFF2-40B4-BE49-F238E27FC236}">
                <a16:creationId xmlns:a16="http://schemas.microsoft.com/office/drawing/2014/main"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a16="http://schemas.microsoft.com/office/drawing/2014/main"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a16="http://schemas.microsoft.com/office/drawing/2014/main"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a16="http://schemas.microsoft.com/office/drawing/2014/main"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a16="http://schemas.microsoft.com/office/drawing/2014/main"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a16="http://schemas.microsoft.com/office/drawing/2014/main"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a:t>
            </a:r>
            <a:r>
              <a:rPr lang="de-DE" dirty="0" err="1"/>
              <a:t>mAh</a:t>
            </a:r>
            <a:r>
              <a:rPr lang="de-DE" dirty="0"/>
              <a:t> ( 30€ )</a:t>
            </a:r>
          </a:p>
          <a:p>
            <a:endParaRPr lang="de-DE" dirty="0"/>
          </a:p>
        </p:txBody>
      </p:sp>
      <p:sp>
        <p:nvSpPr>
          <p:cNvPr id="4" name="Rechteck 3">
            <a:extLst>
              <a:ext uri="{FF2B5EF4-FFF2-40B4-BE49-F238E27FC236}">
                <a16:creationId xmlns:a16="http://schemas.microsoft.com/office/drawing/2014/main"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a16="http://schemas.microsoft.com/office/drawing/2014/main"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a:t>
            </a:r>
            <a:r>
              <a:rPr lang="de-DE" dirty="0" err="1"/>
              <a:t>zero</a:t>
            </a:r>
            <a:endParaRPr lang="de-DE" dirty="0"/>
          </a:p>
          <a:p>
            <a:r>
              <a:rPr lang="de-DE" dirty="0"/>
              <a:t>Zugriff auf Daten über </a:t>
            </a:r>
            <a:r>
              <a:rPr lang="de-DE" dirty="0" err="1"/>
              <a:t>adhoc</a:t>
            </a:r>
            <a:r>
              <a:rPr lang="de-DE" dirty="0"/>
              <a:t> - Netzwerk oder mobile Datenverbindung</a:t>
            </a:r>
          </a:p>
          <a:p>
            <a:endParaRPr lang="de-DE" dirty="0"/>
          </a:p>
        </p:txBody>
      </p:sp>
      <p:sp>
        <p:nvSpPr>
          <p:cNvPr id="4" name="Rechteck 3">
            <a:extLst>
              <a:ext uri="{FF2B5EF4-FFF2-40B4-BE49-F238E27FC236}">
                <a16:creationId xmlns:a16="http://schemas.microsoft.com/office/drawing/2014/main"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a16="http://schemas.microsoft.com/office/drawing/2014/main"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D9689-86CA-48BE-A1BF-16F0258415BB}"/>
              </a:ext>
            </a:extLst>
          </p:cNvPr>
          <p:cNvSpPr>
            <a:spLocks noGrp="1"/>
          </p:cNvSpPr>
          <p:nvPr>
            <p:ph type="title"/>
          </p:nvPr>
        </p:nvSpPr>
        <p:spPr>
          <a:xfrm>
            <a:off x="982133" y="457201"/>
            <a:ext cx="7704667" cy="1571070"/>
          </a:xfrm>
        </p:spPr>
        <p:txBody>
          <a:bodyPr/>
          <a:lstStyle/>
          <a:p>
            <a:r>
              <a:rPr lang="de-DE" dirty="0"/>
              <a:t>Katzenklappe mit Bewegungs- und Gesichtserkennung</a:t>
            </a:r>
          </a:p>
        </p:txBody>
      </p:sp>
      <p:pic>
        <p:nvPicPr>
          <p:cNvPr id="5" name="Inhaltsplatzhalter 4">
            <a:extLst>
              <a:ext uri="{FF2B5EF4-FFF2-40B4-BE49-F238E27FC236}">
                <a16:creationId xmlns:a16="http://schemas.microsoft.com/office/drawing/2014/main" id="{F5671919-E02F-4055-8B2B-653213EFE480}"/>
              </a:ext>
            </a:extLst>
          </p:cNvPr>
          <p:cNvPicPr>
            <a:picLocks noGrp="1" noChangeAspect="1"/>
          </p:cNvPicPr>
          <p:nvPr>
            <p:ph idx="1"/>
          </p:nvPr>
        </p:nvPicPr>
        <p:blipFill>
          <a:blip r:embed="rId2"/>
          <a:stretch>
            <a:fillRect/>
          </a:stretch>
        </p:blipFill>
        <p:spPr>
          <a:xfrm>
            <a:off x="1012399" y="2028271"/>
            <a:ext cx="4601322" cy="2300661"/>
          </a:xfrm>
        </p:spPr>
      </p:pic>
      <p:pic>
        <p:nvPicPr>
          <p:cNvPr id="7" name="Grafik 6">
            <a:extLst>
              <a:ext uri="{FF2B5EF4-FFF2-40B4-BE49-F238E27FC236}">
                <a16:creationId xmlns:a16="http://schemas.microsoft.com/office/drawing/2014/main" id="{9A604A5D-4EA1-4CEA-A277-2B37E3919492}"/>
              </a:ext>
            </a:extLst>
          </p:cNvPr>
          <p:cNvPicPr>
            <a:picLocks noChangeAspect="1"/>
          </p:cNvPicPr>
          <p:nvPr/>
        </p:nvPicPr>
        <p:blipFill>
          <a:blip r:embed="rId3"/>
          <a:stretch>
            <a:fillRect/>
          </a:stretch>
        </p:blipFill>
        <p:spPr>
          <a:xfrm>
            <a:off x="5804704" y="2028271"/>
            <a:ext cx="3073079" cy="4609619"/>
          </a:xfrm>
          <a:prstGeom prst="rect">
            <a:avLst/>
          </a:prstGeom>
        </p:spPr>
      </p:pic>
      <p:sp>
        <p:nvSpPr>
          <p:cNvPr id="8" name="Rechteck 7">
            <a:extLst>
              <a:ext uri="{FF2B5EF4-FFF2-40B4-BE49-F238E27FC236}">
                <a16:creationId xmlns:a16="http://schemas.microsoft.com/office/drawing/2014/main"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Fragen?</a:t>
            </a:r>
          </a:p>
        </p:txBody>
      </p:sp>
      <p:pic>
        <p:nvPicPr>
          <p:cNvPr id="7" name="Grafik 6">
            <a:extLst>
              <a:ext uri="{FF2B5EF4-FFF2-40B4-BE49-F238E27FC236}">
                <a16:creationId xmlns:a16="http://schemas.microsoft.com/office/drawing/2014/main"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2"/>
          <a:stretch>
            <a:fillRect/>
          </a:stretch>
        </p:blipFill>
        <p:spPr>
          <a:xfrm>
            <a:off x="1484681" y="4223771"/>
            <a:ext cx="2527626" cy="2517649"/>
          </a:xfrm>
          <a:prstGeom prst="rect">
            <a:avLst/>
          </a:prstGeom>
        </p:spPr>
      </p:pic>
      <p:pic>
        <p:nvPicPr>
          <p:cNvPr id="9" name="Inhaltsplatzhalter 8"/>
          <p:cNvPicPr>
            <a:picLocks noGrp="1" noChangeAspect="1"/>
          </p:cNvPicPr>
          <p:nvPr>
            <p:ph idx="1"/>
          </p:nvPr>
        </p:nvPicPr>
        <p:blipFill rotWithShape="1">
          <a:blip r:embed="rId3">
            <a:extLst>
              <a:ext uri="{28A0092B-C50C-407E-A947-70E740481C1C}">
                <a14:useLocalDpi xmlns:a14="http://schemas.microsoft.com/office/drawing/2010/main" val="0"/>
              </a:ext>
            </a:extLst>
          </a:blip>
          <a:srcRect r="87508"/>
          <a:stretch/>
        </p:blipFill>
        <p:spPr>
          <a:xfrm>
            <a:off x="6353531" y="578688"/>
            <a:ext cx="950635" cy="5608608"/>
          </a:xfrm>
        </p:spPr>
      </p:pic>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4"/>
          <a:stretch>
            <a:fillRect/>
          </a:stretch>
        </p:blipFill>
        <p:spPr>
          <a:xfrm>
            <a:off x="1482352" y="314325"/>
            <a:ext cx="2111801" cy="4086115"/>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5"/>
          <a:stretch>
            <a:fillRect/>
          </a:stretch>
        </p:blipFill>
        <p:spPr>
          <a:xfrm>
            <a:off x="3579729" y="314325"/>
            <a:ext cx="1940282" cy="6438900"/>
          </a:xfrm>
          <a:prstGeom prst="rect">
            <a:avLst/>
          </a:prstGeom>
        </p:spPr>
      </p:pic>
      <p:pic>
        <p:nvPicPr>
          <p:cNvPr id="10" name="Inhaltsplatzhalter 8"/>
          <p:cNvPicPr>
            <a:picLocks noChangeAspect="1"/>
          </p:cNvPicPr>
          <p:nvPr/>
        </p:nvPicPr>
        <p:blipFill rotWithShape="1">
          <a:blip r:embed="rId3">
            <a:extLst>
              <a:ext uri="{28A0092B-C50C-407E-A947-70E740481C1C}">
                <a14:useLocalDpi xmlns:a14="http://schemas.microsoft.com/office/drawing/2010/main" val="0"/>
              </a:ext>
            </a:extLst>
          </a:blip>
          <a:srcRect l="81773"/>
          <a:stretch/>
        </p:blipFill>
        <p:spPr>
          <a:xfrm>
            <a:off x="7304166"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a16="http://schemas.microsoft.com/office/drawing/2014/main"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19794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2083</Words>
  <Application>Microsoft Office PowerPoint</Application>
  <PresentationFormat>Bildschirmpräsentation (4:3)</PresentationFormat>
  <Paragraphs>377</Paragraphs>
  <Slides>46</Slides>
  <Notes>25</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46</vt:i4>
      </vt:variant>
    </vt:vector>
  </HeadingPairs>
  <TitlesOfParts>
    <vt:vector size="53" baseType="lpstr">
      <vt:lpstr>Arial</vt:lpstr>
      <vt:lpstr>Calibri</vt:lpstr>
      <vt:lpstr>Consolas</vt:lpstr>
      <vt:lpstr>Corbel</vt:lpstr>
      <vt:lpstr>Courier New</vt:lpstr>
      <vt:lpstr>Wingdings</vt:lpstr>
      <vt:lpstr>Parallax</vt:lpstr>
      <vt:lpstr>Nachtsicht-IP-Kamera</vt:lpstr>
      <vt:lpstr>Agenda</vt:lpstr>
      <vt:lpstr>Marktanalyse</vt:lpstr>
      <vt:lpstr>Amateur vs. Professionell</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Video: Vergleich IR / NoIR Camera</vt:lpstr>
      <vt:lpstr>IR-Sperrfilter bei normalen Kameras</vt:lpstr>
      <vt:lpstr>motion, motioneye und motioneyeOS</vt:lpstr>
      <vt:lpstr>Raspbian mit motion</vt:lpstr>
      <vt:lpstr>motioneye</vt:lpstr>
      <vt:lpstr>motioneyeOS</vt:lpstr>
      <vt:lpstr>motioneyeOS Installation</vt:lpstr>
      <vt:lpstr>motioneyeOS</vt:lpstr>
      <vt:lpstr>Einrichtung Netzwerk</vt:lpstr>
      <vt:lpstr>Einrichtung Netzwerk</vt:lpstr>
      <vt:lpstr>Demo</vt:lpstr>
      <vt:lpstr>Bewertung</vt:lpstr>
      <vt:lpstr>Bewertung </vt:lpstr>
      <vt:lpstr>Unser finaler Prototyp</vt:lpstr>
      <vt:lpstr>LED im Testbetrieb</vt:lpstr>
      <vt:lpstr>Einbau LEDs        </vt:lpstr>
      <vt:lpstr>Einbau LEDs</vt:lpstr>
      <vt:lpstr>Demo</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Babyphone</vt:lpstr>
      <vt:lpstr>Audio</vt:lpstr>
      <vt:lpstr>Temperaturmessung</vt:lpstr>
      <vt:lpstr>Autarke Kamera</vt:lpstr>
      <vt:lpstr>Autarke Kamera</vt:lpstr>
      <vt:lpstr>Autarke Kamera</vt:lpstr>
      <vt:lpstr>Katzenklappe mit Bewegungs- und Gesichtserkennung</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68</cp:revision>
  <dcterms:created xsi:type="dcterms:W3CDTF">2018-03-22T19:21:51Z</dcterms:created>
  <dcterms:modified xsi:type="dcterms:W3CDTF">2018-05-06T17:22:03Z</dcterms:modified>
</cp:coreProperties>
</file>